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2" r:id="rId4"/>
    <p:sldId id="265" r:id="rId5"/>
    <p:sldId id="258" r:id="rId6"/>
    <p:sldId id="263" r:id="rId7"/>
    <p:sldId id="264" r:id="rId8"/>
    <p:sldId id="259" r:id="rId9"/>
    <p:sldId id="266" r:id="rId10"/>
    <p:sldId id="260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73CF"/>
    <a:srgbClr val="587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3EFEC-95F8-4070-B329-A67CFEA1D5D6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251E9-1432-4C73-BA5A-7DCAB86100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DBE1F-297C-4657-B0AD-EC252064E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8B6477-53D1-4B68-893D-567C2420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82EE33-2885-4B4F-B330-FE5740650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0D15-1CC0-4055-B621-7E34BB1B826B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08FA03-108F-45CA-A842-EE5A2FDF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6FF90E-C713-489D-AD44-91B2E413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248-B338-4603-8502-145DDBC96F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11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14100-BC17-43A2-902B-7998ADC39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A33DB7D-26EE-4253-B74D-1FC089D2D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6BDD80-B7C4-49D1-8515-47E967D17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0D15-1CC0-4055-B621-7E34BB1B826B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DBE513-527B-4B5B-B194-A8F6A108E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F8ADCD-6CF7-4D7A-8877-D3C754AC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248-B338-4603-8502-145DDBC96F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303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8A108E2-0A0A-4DF9-9B64-9973BBD1E0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75C86E-AC22-42CB-B08B-1F44D5578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4F35CF-E7CC-492A-AC85-30FE8C783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0D15-1CC0-4055-B621-7E34BB1B826B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A1658C-8CC9-4F8F-B4FA-2EDB47F5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A532E6-FD85-4A24-B8FB-77C3103FC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248-B338-4603-8502-145DDBC96F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33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4144C4-FDDD-48E8-B14B-F1297E764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843A72-E14D-4322-A336-3A2DF473B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2B172F-4A45-463A-91B8-FBBC4CEEF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0D15-1CC0-4055-B621-7E34BB1B826B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DC1674-4AD7-4B0A-B8A8-829CCD466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7845CE-BBA3-47D3-A471-F75AC27C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248-B338-4603-8502-145DDBC96F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6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0C6C7C-380B-430D-A074-3BC4C123D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7B96CE-A99A-4DCC-9B96-AC2A9C2AC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5E4C20-9B39-4BBB-B72F-963D5ECF4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0D15-1CC0-4055-B621-7E34BB1B826B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CDBB04-3F4A-4F8C-966D-93F45CD0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3B9593-85C5-4BD2-A514-715A6320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248-B338-4603-8502-145DDBC96F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26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8AF27B-D69E-4E92-B286-86432E527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F626E9-FC16-4072-B2EF-3662F6325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56AC17-4774-4466-B80B-561D682CA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04FE6D-4BB9-4453-B7C6-B73C8A490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0D15-1CC0-4055-B621-7E34BB1B826B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7E75A2-6A9F-49BB-B596-3DFC9FB04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049B6D-CCD9-4767-8994-1A7857F3B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248-B338-4603-8502-145DDBC96F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235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FBDF6-F342-46F0-89CC-F6F31235B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9A27D07-7943-4055-AAC2-FDF84A70A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1452DC-5A71-42DB-8FD3-14CA9CF1B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3291AD-D9A8-465F-BCBB-D32FA3CCB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EE66EC-7707-481D-A323-F76DCAA0A7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B64F6A-33F7-42EF-B6AF-EFA88C0C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0D15-1CC0-4055-B621-7E34BB1B826B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4D1D1A5-114E-4D7C-9CE9-352ADEA5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86DFB72-9E29-4062-B64D-C6529644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248-B338-4603-8502-145DDBC96F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49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660938-E9D0-48D6-82FD-D95F89F37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0ACDEB-25AD-4FB0-9B4F-AAED3B71A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0D15-1CC0-4055-B621-7E34BB1B826B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E09D60-0368-4621-8AF4-188907B8D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EDDD21-F30E-41EF-BD3B-BC471F371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248-B338-4603-8502-145DDBC96F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42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124C13-C9E7-4DB3-BB98-737201D3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0D15-1CC0-4055-B621-7E34BB1B826B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B363F2-E4E4-442A-87D8-D6B57ABE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B083F3-B88D-4564-9A95-D71A0301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248-B338-4603-8502-145DDBC96F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7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8FD78-8B44-4EF4-9911-32D94F70E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CDD5C8-294E-489D-BE8E-F615CDC97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4C323A-6BF7-428B-9A2B-59529025D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E561E0-D215-4C3A-8903-B48B0F60B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0D15-1CC0-4055-B621-7E34BB1B826B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46FC6D-295A-48B7-B76A-3F9E0A6AB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6D015D-F09C-438B-B3B3-3C440B51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248-B338-4603-8502-145DDBC96F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48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A03413-27B4-4D3F-9583-96DB92A5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7AC51DC-1D83-4F91-9710-CD62B6457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0D3FCC-7B53-4F82-9681-D74D9C5F7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F051C4-9B5D-4E45-84A8-FC894075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0D15-1CC0-4055-B621-7E34BB1B826B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3BC4A2-F72F-4DEC-AC3E-D71BEBAB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DBE0AE-9B13-4B2C-8B34-E598E7AB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248-B338-4603-8502-145DDBC96F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31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AC07AC1-10E4-4467-9303-955BC7E2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E54D3-A92D-4FCA-B0B8-681FBAEF8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0EBDAC-2173-468A-B817-26566E67E1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00D15-1CC0-4055-B621-7E34BB1B826B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CD5DA2-8ECD-4397-8435-F0F18AFD3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DD94A4-C111-4C21-85CC-B9332F8B5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22248-B338-4603-8502-145DDBC96F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4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14AA95C5-0896-4D6F-B4D6-2F9EC5ED14C9}"/>
              </a:ext>
            </a:extLst>
          </p:cNvPr>
          <p:cNvSpPr txBox="1">
            <a:spLocks/>
          </p:cNvSpPr>
          <p:nvPr/>
        </p:nvSpPr>
        <p:spPr>
          <a:xfrm>
            <a:off x="838200" y="427839"/>
            <a:ext cx="10515600" cy="11234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000" dirty="0">
                <a:latin typeface="Bradley Hand ITC" panose="03070402050302030203" pitchFamily="66" charset="0"/>
              </a:rPr>
              <a:t>Les formations du lycée agricole</a:t>
            </a:r>
          </a:p>
          <a:p>
            <a:r>
              <a:rPr lang="fr-FR" sz="5000" dirty="0">
                <a:latin typeface="Bradley Hand ITC" panose="03070402050302030203" pitchFamily="66" charset="0"/>
              </a:rPr>
              <a:t>à Giel Don Bosco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E01A19-9097-49BB-B0D5-108A683D5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6212">
            <a:off x="8554747" y="1244892"/>
            <a:ext cx="3178006" cy="2383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>
                <a:lumMod val="95000"/>
              </a:schemeClr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2BFF51-1835-451C-B9B8-F0B11B10F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309">
            <a:off x="3435403" y="1743867"/>
            <a:ext cx="3788535" cy="2402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>
                <a:lumMod val="95000"/>
              </a:schemeClr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AFC0545-40FB-409A-81A2-7E35B0DB1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366" y="5921841"/>
            <a:ext cx="1638300" cy="88582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B66BF5C-2453-43CA-B951-3C40555803C3}"/>
              </a:ext>
            </a:extLst>
          </p:cNvPr>
          <p:cNvSpPr txBox="1"/>
          <p:nvPr/>
        </p:nvSpPr>
        <p:spPr>
          <a:xfrm>
            <a:off x="-25808" y="6170313"/>
            <a:ext cx="2466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www.</a:t>
            </a:r>
            <a:r>
              <a:rPr lang="fr-FR" sz="12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giel-don-bosco</a:t>
            </a:r>
            <a:r>
              <a:rPr lang="fr-FR" sz="11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.org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5140E73-CA33-48BB-81B6-F95B4D63B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" y="6471264"/>
            <a:ext cx="336402" cy="33640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46B04E0-1605-49E4-95DE-E29CBA50F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3" y="6463324"/>
            <a:ext cx="347767" cy="33640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9D815B7-4055-47DD-912C-7E6DC7AE733C}"/>
              </a:ext>
            </a:extLst>
          </p:cNvPr>
          <p:cNvSpPr txBox="1"/>
          <p:nvPr/>
        </p:nvSpPr>
        <p:spPr>
          <a:xfrm>
            <a:off x="2213670" y="6148096"/>
            <a:ext cx="350939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>
                <a:solidFill>
                  <a:srgbClr val="FF0000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02 33 67 99 00</a:t>
            </a:r>
          </a:p>
          <a:p>
            <a:pPr algn="ctr"/>
            <a:r>
              <a:rPr lang="fr-FR" sz="13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direction@giel-don-bosco.org</a:t>
            </a:r>
          </a:p>
          <a:p>
            <a:pPr algn="ctr"/>
            <a:r>
              <a:rPr lang="fr-FR" sz="13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sylvie.defossez@giel-don-bosco.org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73AD6E9-0D73-47B9-83C8-39D4335E3B54}"/>
              </a:ext>
            </a:extLst>
          </p:cNvPr>
          <p:cNvSpPr txBox="1"/>
          <p:nvPr/>
        </p:nvSpPr>
        <p:spPr>
          <a:xfrm>
            <a:off x="6096000" y="6233701"/>
            <a:ext cx="35093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Les Cours</a:t>
            </a:r>
          </a:p>
          <a:p>
            <a:pPr algn="ctr"/>
            <a:r>
              <a:rPr lang="fr-FR" sz="13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61210, Giel-Courteilles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A941458-A329-4541-8752-B08BC96C286C}"/>
              </a:ext>
            </a:extLst>
          </p:cNvPr>
          <p:cNvSpPr txBox="1"/>
          <p:nvPr/>
        </p:nvSpPr>
        <p:spPr>
          <a:xfrm>
            <a:off x="4029834" y="4247103"/>
            <a:ext cx="260590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Bradley Hand ITC" panose="03070402050302030203" pitchFamily="66" charset="0"/>
                <a:ea typeface="Amiri" panose="00000500000000000000" pitchFamily="2" charset="-78"/>
                <a:cs typeface="Amiri" panose="00000500000000000000" pitchFamily="2" charset="-78"/>
              </a:rPr>
              <a:t>la ferme et son exploitation agricole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F467C8D-B5CC-4146-993A-F5055FEFB842}"/>
              </a:ext>
            </a:extLst>
          </p:cNvPr>
          <p:cNvSpPr txBox="1"/>
          <p:nvPr/>
        </p:nvSpPr>
        <p:spPr>
          <a:xfrm rot="324077">
            <a:off x="8152988" y="5679180"/>
            <a:ext cx="18027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Bradley Hand ITC" panose="03070402050302030203" pitchFamily="66" charset="0"/>
                <a:ea typeface="Amiri" panose="00000500000000000000" pitchFamily="2" charset="-78"/>
                <a:cs typeface="Amiri" panose="00000500000000000000" pitchFamily="2" charset="-78"/>
              </a:rPr>
              <a:t>nos vaches normandes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08C41C9-1046-4569-9428-3A9F2DE964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91" y="1496863"/>
            <a:ext cx="2810193" cy="3746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>
                <a:lumMod val="95000"/>
              </a:schemeClr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813EF193-2B14-49DD-8FC4-E025478921FD}"/>
              </a:ext>
            </a:extLst>
          </p:cNvPr>
          <p:cNvSpPr txBox="1"/>
          <p:nvPr/>
        </p:nvSpPr>
        <p:spPr>
          <a:xfrm rot="21232903">
            <a:off x="1259351" y="5334768"/>
            <a:ext cx="16606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>
                <a:latin typeface="Bradley Hand ITC" panose="03070402050302030203" pitchFamily="66" charset="0"/>
                <a:ea typeface="Amiri" panose="00000500000000000000" pitchFamily="2" charset="-78"/>
                <a:cs typeface="Amiri" panose="00000500000000000000" pitchFamily="2" charset="-78"/>
              </a:rPr>
              <a:t>la salle de traite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A4AE70-4008-4B78-8784-1FB9E32EA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005">
            <a:off x="7214267" y="3165877"/>
            <a:ext cx="3780812" cy="2399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>
                <a:lumMod val="95000"/>
              </a:schemeClr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4478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1F74EAE-E84C-4C2D-9590-43FD96008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3" y="1868048"/>
            <a:ext cx="4055979" cy="270597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0E1227F-A40C-4A5F-9631-5517071D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05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radley Hand ITC" panose="03070402050302030203" pitchFamily="66" charset="0"/>
              </a:rPr>
              <a:t>Le BTS ACSE</a:t>
            </a:r>
          </a:p>
        </p:txBody>
      </p:sp>
      <p:sp>
        <p:nvSpPr>
          <p:cNvPr id="4" name="Organigramme : Procédé 3">
            <a:extLst>
              <a:ext uri="{FF2B5EF4-FFF2-40B4-BE49-F238E27FC236}">
                <a16:creationId xmlns:a16="http://schemas.microsoft.com/office/drawing/2014/main" id="{064B0227-CA95-4C25-A68F-17E7FEC4F062}"/>
              </a:ext>
            </a:extLst>
          </p:cNvPr>
          <p:cNvSpPr/>
          <p:nvPr/>
        </p:nvSpPr>
        <p:spPr>
          <a:xfrm>
            <a:off x="0" y="6519446"/>
            <a:ext cx="12192000" cy="33855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16BF93-EE01-4A08-A89C-D9163389C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81" y="1871916"/>
            <a:ext cx="3602808" cy="270210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49F0917-F73C-4DC9-BFDA-2519D51F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9" y="1871916"/>
            <a:ext cx="3602808" cy="270210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A0573E1-1820-418D-BD61-0C29528C6F9C}"/>
              </a:ext>
            </a:extLst>
          </p:cNvPr>
          <p:cNvSpPr txBox="1"/>
          <p:nvPr/>
        </p:nvSpPr>
        <p:spPr>
          <a:xfrm>
            <a:off x="288996" y="5378183"/>
            <a:ext cx="1161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Nos élèves de BTS ACSE (</a:t>
            </a:r>
            <a:r>
              <a:rPr lang="fr-FR" b="0" i="0" dirty="0">
                <a:effectLst/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Analyse et Conduite des Systèmes d'Exploitation) …</a:t>
            </a:r>
            <a:endParaRPr lang="fr-FR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5292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rganigramme : Procédé 19">
            <a:extLst>
              <a:ext uri="{FF2B5EF4-FFF2-40B4-BE49-F238E27FC236}">
                <a16:creationId xmlns:a16="http://schemas.microsoft.com/office/drawing/2014/main" id="{431C4031-0F19-4DD9-9690-2810D884035F}"/>
              </a:ext>
            </a:extLst>
          </p:cNvPr>
          <p:cNvSpPr/>
          <p:nvPr/>
        </p:nvSpPr>
        <p:spPr>
          <a:xfrm>
            <a:off x="0" y="6519446"/>
            <a:ext cx="12192000" cy="33855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E1227F-A40C-4A5F-9631-5517071D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05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radley Hand ITC" panose="03070402050302030203" pitchFamily="66" charset="0"/>
              </a:rPr>
              <a:t>Le Bac Pro CGEA option :</a:t>
            </a:r>
            <a:br>
              <a:rPr lang="fr-FR" sz="4000" dirty="0">
                <a:latin typeface="Bradley Hand ITC" panose="03070402050302030203" pitchFamily="66" charset="0"/>
              </a:rPr>
            </a:br>
            <a:r>
              <a:rPr lang="fr-FR" sz="4000" dirty="0">
                <a:latin typeface="Bradley Hand ITC" panose="03070402050302030203" pitchFamily="66" charset="0"/>
              </a:rPr>
              <a:t>Polycultures Elevages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2B802CC-752E-4FF0-A101-78A609731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6" y="1880181"/>
            <a:ext cx="3600000" cy="270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EFCFB81-08A2-421D-ABD2-997760BE7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648" y="1880181"/>
            <a:ext cx="3876703" cy="270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4FDE8F-B92A-4BB4-A005-FE0EE5063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004" y="1880182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92081E2-1462-491D-B5E9-6084E9B9D9DC}"/>
              </a:ext>
            </a:extLst>
          </p:cNvPr>
          <p:cNvSpPr txBox="1"/>
          <p:nvPr/>
        </p:nvSpPr>
        <p:spPr>
          <a:xfrm>
            <a:off x="288995" y="5226648"/>
            <a:ext cx="1161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Nos élèves de Bac Pro CGEA (Conduite et Gestion de l’Exploitation Agricole) réalisent le jugement de bétail au sein de notre exploitation.</a:t>
            </a:r>
          </a:p>
        </p:txBody>
      </p:sp>
    </p:spTree>
    <p:extLst>
      <p:ext uri="{BB962C8B-B14F-4D97-AF65-F5344CB8AC3E}">
        <p14:creationId xmlns:p14="http://schemas.microsoft.com/office/powerpoint/2010/main" val="626963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rganigramme : Procédé 19">
            <a:extLst>
              <a:ext uri="{FF2B5EF4-FFF2-40B4-BE49-F238E27FC236}">
                <a16:creationId xmlns:a16="http://schemas.microsoft.com/office/drawing/2014/main" id="{431C4031-0F19-4DD9-9690-2810D884035F}"/>
              </a:ext>
            </a:extLst>
          </p:cNvPr>
          <p:cNvSpPr/>
          <p:nvPr/>
        </p:nvSpPr>
        <p:spPr>
          <a:xfrm>
            <a:off x="0" y="6519446"/>
            <a:ext cx="12192000" cy="33855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E1227F-A40C-4A5F-9631-5517071D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05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radley Hand ITC" panose="03070402050302030203" pitchFamily="66" charset="0"/>
              </a:rPr>
              <a:t>Le Bac Pro CGEA option :</a:t>
            </a:r>
            <a:br>
              <a:rPr lang="fr-FR" sz="4000" dirty="0">
                <a:latin typeface="Bradley Hand ITC" panose="03070402050302030203" pitchFamily="66" charset="0"/>
              </a:rPr>
            </a:br>
            <a:r>
              <a:rPr lang="fr-FR" sz="4000" dirty="0">
                <a:latin typeface="Bradley Hand ITC" panose="03070402050302030203" pitchFamily="66" charset="0"/>
              </a:rPr>
              <a:t>Polycultures Elevages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92081E2-1462-491D-B5E9-6084E9B9D9DC}"/>
              </a:ext>
            </a:extLst>
          </p:cNvPr>
          <p:cNvSpPr txBox="1"/>
          <p:nvPr/>
        </p:nvSpPr>
        <p:spPr>
          <a:xfrm>
            <a:off x="288996" y="5378183"/>
            <a:ext cx="1161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Nos lycéens du Bac Pro CGEA ...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3F7C6B-4CF9-4E88-8F51-4938F6FE4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82" y="1878869"/>
            <a:ext cx="3702836" cy="2702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660FDE-904C-45EB-9E7F-3C980B7FC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6" y="1878869"/>
            <a:ext cx="3603500" cy="270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082C9D1-1DB4-4E5D-8E61-DD5665425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004" y="1880181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8550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rganigramme : Procédé 15">
            <a:extLst>
              <a:ext uri="{FF2B5EF4-FFF2-40B4-BE49-F238E27FC236}">
                <a16:creationId xmlns:a16="http://schemas.microsoft.com/office/drawing/2014/main" id="{5AD535E5-8DB2-4424-97AD-A5D440A9241D}"/>
              </a:ext>
            </a:extLst>
          </p:cNvPr>
          <p:cNvSpPr/>
          <p:nvPr/>
        </p:nvSpPr>
        <p:spPr>
          <a:xfrm>
            <a:off x="8581934" y="2654284"/>
            <a:ext cx="3498209" cy="1964936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2FEF3A-BCC5-47C3-8A41-4968E2E99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36" y="1436040"/>
            <a:ext cx="3263318" cy="2175545"/>
          </a:xfrm>
          <a:prstGeom prst="rect">
            <a:avLst/>
          </a:prstGeom>
        </p:spPr>
      </p:pic>
      <p:sp>
        <p:nvSpPr>
          <p:cNvPr id="20" name="Organigramme : Procédé 19">
            <a:extLst>
              <a:ext uri="{FF2B5EF4-FFF2-40B4-BE49-F238E27FC236}">
                <a16:creationId xmlns:a16="http://schemas.microsoft.com/office/drawing/2014/main" id="{431C4031-0F19-4DD9-9690-2810D884035F}"/>
              </a:ext>
            </a:extLst>
          </p:cNvPr>
          <p:cNvSpPr/>
          <p:nvPr/>
        </p:nvSpPr>
        <p:spPr>
          <a:xfrm>
            <a:off x="0" y="6519446"/>
            <a:ext cx="12192000" cy="33855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E1227F-A40C-4A5F-9631-5517071D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05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radley Hand ITC" panose="03070402050302030203" pitchFamily="66" charset="0"/>
              </a:rPr>
              <a:t>Les Bac Pro CGEA au Salon de l’Agriculture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92081E2-1462-491D-B5E9-6084E9B9D9DC}"/>
              </a:ext>
            </a:extLst>
          </p:cNvPr>
          <p:cNvSpPr txBox="1"/>
          <p:nvPr/>
        </p:nvSpPr>
        <p:spPr>
          <a:xfrm>
            <a:off x="8669249" y="2654284"/>
            <a:ext cx="33235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solidFill>
                  <a:srgbClr val="050505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Les six élèves de </a:t>
            </a:r>
            <a:r>
              <a:rPr lang="fr-FR" b="0" i="0" dirty="0">
                <a:solidFill>
                  <a:srgbClr val="050505"/>
                </a:solidFill>
                <a:effectLst/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première CGEA ont participé au TNLA </a:t>
            </a:r>
            <a:r>
              <a:rPr lang="fr-FR" b="0" i="1" dirty="0">
                <a:solidFill>
                  <a:srgbClr val="050505"/>
                </a:solidFill>
                <a:effectLst/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(Trophée National des Lycées Agricoles)</a:t>
            </a:r>
            <a:r>
              <a:rPr lang="fr-FR" b="0" dirty="0">
                <a:solidFill>
                  <a:srgbClr val="050505"/>
                </a:solidFill>
                <a:effectLst/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. Ils se sont rendu au Salon International de l’Agriculture situé à Paris, en compagnie de Mafia, une vache normande.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F8F01FA-BD4C-4850-9161-587F146B1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6" y="1436040"/>
            <a:ext cx="4836677" cy="46577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DFC7495-C191-4B03-B983-8752A6181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36" y="3694037"/>
            <a:ext cx="3263318" cy="239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5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1227F-A40C-4A5F-9631-5517071D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05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radley Hand ITC" panose="03070402050302030203" pitchFamily="66" charset="0"/>
              </a:rPr>
              <a:t>Le Bac Pro Agroéquipement</a:t>
            </a:r>
          </a:p>
        </p:txBody>
      </p:sp>
      <p:sp>
        <p:nvSpPr>
          <p:cNvPr id="4" name="Organigramme : Procédé 3">
            <a:extLst>
              <a:ext uri="{FF2B5EF4-FFF2-40B4-BE49-F238E27FC236}">
                <a16:creationId xmlns:a16="http://schemas.microsoft.com/office/drawing/2014/main" id="{1F73F8D0-46C9-483B-B881-098F8F4A18E5}"/>
              </a:ext>
            </a:extLst>
          </p:cNvPr>
          <p:cNvSpPr/>
          <p:nvPr/>
        </p:nvSpPr>
        <p:spPr>
          <a:xfrm>
            <a:off x="0" y="6519446"/>
            <a:ext cx="12192000" cy="33855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13F3810-52AA-40B6-86C0-8F34858C2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8868"/>
            <a:ext cx="4801532" cy="270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E17B63C-0B69-4281-BA0A-4A1D1BC47872}"/>
              </a:ext>
            </a:extLst>
          </p:cNvPr>
          <p:cNvSpPr txBox="1"/>
          <p:nvPr/>
        </p:nvSpPr>
        <p:spPr>
          <a:xfrm>
            <a:off x="288996" y="5378183"/>
            <a:ext cx="1161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Les élèves de Bac Pro Agroéquipement, en pleine action lors d’un TP déchaumage et semis de luzern.</a:t>
            </a:r>
          </a:p>
        </p:txBody>
      </p:sp>
      <p:pic>
        <p:nvPicPr>
          <p:cNvPr id="9" name="V1">
            <a:hlinkClick r:id="" action="ppaction://media"/>
            <a:extLst>
              <a:ext uri="{FF2B5EF4-FFF2-40B4-BE49-F238E27FC236}">
                <a16:creationId xmlns:a16="http://schemas.microsoft.com/office/drawing/2014/main" id="{D2804107-464F-4808-AA2A-9D5E5C9E65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9132" y="1878868"/>
            <a:ext cx="4804668" cy="2702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13071C0D-8480-4EC2-9963-0364BA947499}"/>
              </a:ext>
            </a:extLst>
          </p:cNvPr>
          <p:cNvSpPr/>
          <p:nvPr/>
        </p:nvSpPr>
        <p:spPr>
          <a:xfrm rot="9818867">
            <a:off x="10811021" y="1797861"/>
            <a:ext cx="843124" cy="229989"/>
          </a:xfrm>
          <a:custGeom>
            <a:avLst/>
            <a:gdLst>
              <a:gd name="connsiteX0" fmla="*/ 0 w 1159599"/>
              <a:gd name="connsiteY0" fmla="*/ 295130 h 295130"/>
              <a:gd name="connsiteX1" fmla="*/ 251670 w 1159599"/>
              <a:gd name="connsiteY1" fmla="*/ 1515 h 295130"/>
              <a:gd name="connsiteX2" fmla="*/ 729842 w 1159599"/>
              <a:gd name="connsiteY2" fmla="*/ 177684 h 295130"/>
              <a:gd name="connsiteX3" fmla="*/ 1132514 w 1159599"/>
              <a:gd name="connsiteY3" fmla="*/ 118961 h 295130"/>
              <a:gd name="connsiteX4" fmla="*/ 947956 w 1159599"/>
              <a:gd name="connsiteY4" fmla="*/ 295130 h 295130"/>
              <a:gd name="connsiteX5" fmla="*/ 1157681 w 1159599"/>
              <a:gd name="connsiteY5" fmla="*/ 118961 h 295130"/>
              <a:gd name="connsiteX6" fmla="*/ 796954 w 1159599"/>
              <a:gd name="connsiteY6" fmla="*/ 43460 h 295130"/>
              <a:gd name="connsiteX7" fmla="*/ 1140903 w 1159599"/>
              <a:gd name="connsiteY7" fmla="*/ 127350 h 29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9599" h="295130">
                <a:moveTo>
                  <a:pt x="0" y="295130"/>
                </a:moveTo>
                <a:cubicBezTo>
                  <a:pt x="65015" y="158109"/>
                  <a:pt x="130030" y="21089"/>
                  <a:pt x="251670" y="1515"/>
                </a:cubicBezTo>
                <a:cubicBezTo>
                  <a:pt x="373310" y="-18059"/>
                  <a:pt x="583035" y="158110"/>
                  <a:pt x="729842" y="177684"/>
                </a:cubicBezTo>
                <a:cubicBezTo>
                  <a:pt x="876649" y="197258"/>
                  <a:pt x="1096162" y="99387"/>
                  <a:pt x="1132514" y="118961"/>
                </a:cubicBezTo>
                <a:cubicBezTo>
                  <a:pt x="1168866" y="138535"/>
                  <a:pt x="943762" y="295130"/>
                  <a:pt x="947956" y="295130"/>
                </a:cubicBezTo>
                <a:cubicBezTo>
                  <a:pt x="952150" y="295130"/>
                  <a:pt x="1182848" y="160906"/>
                  <a:pt x="1157681" y="118961"/>
                </a:cubicBezTo>
                <a:cubicBezTo>
                  <a:pt x="1132514" y="77016"/>
                  <a:pt x="799750" y="42062"/>
                  <a:pt x="796954" y="43460"/>
                </a:cubicBezTo>
                <a:cubicBezTo>
                  <a:pt x="794158" y="44858"/>
                  <a:pt x="967530" y="86104"/>
                  <a:pt x="1140903" y="12735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3B5526E-E005-4993-A2F1-A7379E67DF00}"/>
              </a:ext>
            </a:extLst>
          </p:cNvPr>
          <p:cNvSpPr txBox="1"/>
          <p:nvPr/>
        </p:nvSpPr>
        <p:spPr>
          <a:xfrm>
            <a:off x="10795698" y="1295677"/>
            <a:ext cx="130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dley Hand ITC" panose="03070402050302030203" pitchFamily="66" charset="0"/>
                <a:ea typeface="Amiri" panose="00000500000000000000" pitchFamily="2" charset="-78"/>
                <a:cs typeface="Amiri" panose="00000500000000000000" pitchFamily="2" charset="-78"/>
              </a:rPr>
              <a:t>vidéo du TP </a:t>
            </a:r>
          </a:p>
        </p:txBody>
      </p:sp>
    </p:spTree>
    <p:extLst>
      <p:ext uri="{BB962C8B-B14F-4D97-AF65-F5344CB8AC3E}">
        <p14:creationId xmlns:p14="http://schemas.microsoft.com/office/powerpoint/2010/main" val="215171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9394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1227F-A40C-4A5F-9631-5517071D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05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radley Hand ITC" panose="03070402050302030203" pitchFamily="66" charset="0"/>
              </a:rPr>
              <a:t>Le Bac Pro Agroéquipement</a:t>
            </a:r>
          </a:p>
        </p:txBody>
      </p:sp>
      <p:sp>
        <p:nvSpPr>
          <p:cNvPr id="4" name="Organigramme : Procédé 3">
            <a:extLst>
              <a:ext uri="{FF2B5EF4-FFF2-40B4-BE49-F238E27FC236}">
                <a16:creationId xmlns:a16="http://schemas.microsoft.com/office/drawing/2014/main" id="{1F73F8D0-46C9-483B-B881-098F8F4A18E5}"/>
              </a:ext>
            </a:extLst>
          </p:cNvPr>
          <p:cNvSpPr/>
          <p:nvPr/>
        </p:nvSpPr>
        <p:spPr>
          <a:xfrm>
            <a:off x="0" y="6519446"/>
            <a:ext cx="12192000" cy="33855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17B63C-0B69-4281-BA0A-4A1D1BC47872}"/>
              </a:ext>
            </a:extLst>
          </p:cNvPr>
          <p:cNvSpPr txBox="1"/>
          <p:nvPr/>
        </p:nvSpPr>
        <p:spPr>
          <a:xfrm>
            <a:off x="288996" y="5378183"/>
            <a:ext cx="1161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Nos élèves du Bac Pro Agroéquipement en présence des matériels que nous disposons.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CAF92F-A76F-4336-B75F-335C22B92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6" y="1854111"/>
            <a:ext cx="3607965" cy="270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7A70FD-321A-40F2-8791-B2116899D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39" y="1861885"/>
            <a:ext cx="3607965" cy="2706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CC308B8-564F-415F-87D9-6D6ECB6EE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99" y="1465373"/>
            <a:ext cx="3088201" cy="3471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5153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DA7F1EB-6753-43D3-806C-33E37DE15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4" y="1868047"/>
            <a:ext cx="3607965" cy="270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0E1227F-A40C-4A5F-9631-5517071D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05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radley Hand ITC" panose="03070402050302030203" pitchFamily="66" charset="0"/>
              </a:rPr>
              <a:t>Le Bac Pro Agroéquipement</a:t>
            </a:r>
          </a:p>
        </p:txBody>
      </p:sp>
      <p:sp>
        <p:nvSpPr>
          <p:cNvPr id="4" name="Organigramme : Procédé 3">
            <a:extLst>
              <a:ext uri="{FF2B5EF4-FFF2-40B4-BE49-F238E27FC236}">
                <a16:creationId xmlns:a16="http://schemas.microsoft.com/office/drawing/2014/main" id="{1F73F8D0-46C9-483B-B881-098F8F4A18E5}"/>
              </a:ext>
            </a:extLst>
          </p:cNvPr>
          <p:cNvSpPr/>
          <p:nvPr/>
        </p:nvSpPr>
        <p:spPr>
          <a:xfrm>
            <a:off x="0" y="6519446"/>
            <a:ext cx="12192000" cy="33855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17B63C-0B69-4281-BA0A-4A1D1BC47872}"/>
              </a:ext>
            </a:extLst>
          </p:cNvPr>
          <p:cNvSpPr txBox="1"/>
          <p:nvPr/>
        </p:nvSpPr>
        <p:spPr>
          <a:xfrm>
            <a:off x="288996" y="5378183"/>
            <a:ext cx="1161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En 2019, les lycéens du Bac Pro Agroéquipement ont eu la chance de réaliser un voyage d’étude en Allemagne </a:t>
            </a:r>
            <a:r>
              <a:rPr lang="fr-FR" sz="1800" b="0" i="0" u="none" strike="noStrike" baseline="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avec comme objectif principal, la visite du salon </a:t>
            </a:r>
            <a:r>
              <a:rPr lang="fr-FR" sz="1800" i="0" u="none" strike="noStrike" baseline="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Agritechnica</a:t>
            </a:r>
            <a:r>
              <a:rPr lang="fr-FR" sz="1800" b="1" i="0" u="none" strike="noStrike" baseline="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fr-FR" sz="1800" b="0" i="0" u="none" strike="noStrike" baseline="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à Hanovre. Ils en ont aussi profité pour visiter des usines</a:t>
            </a:r>
            <a:r>
              <a:rPr lang="fr-FR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690EB6-CF72-4342-A088-677F426C7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17" y="1870144"/>
            <a:ext cx="3626765" cy="2720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86B30D9-550F-483C-939D-DB45B61E4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451" y="1870144"/>
            <a:ext cx="3626765" cy="2720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84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81C9636-09D5-41B4-B8D9-5A06AA404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16" y="1868047"/>
            <a:ext cx="3607966" cy="270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C65BDD-D1E3-4C67-BEE9-5C635604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4" y="1868048"/>
            <a:ext cx="3607965" cy="270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0E1227F-A40C-4A5F-9631-5517071D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05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radley Hand ITC" panose="03070402050302030203" pitchFamily="66" charset="0"/>
              </a:rPr>
              <a:t>Le Bac Pro SAPAT</a:t>
            </a:r>
          </a:p>
        </p:txBody>
      </p:sp>
      <p:sp>
        <p:nvSpPr>
          <p:cNvPr id="4" name="Organigramme : Procédé 3">
            <a:extLst>
              <a:ext uri="{FF2B5EF4-FFF2-40B4-BE49-F238E27FC236}">
                <a16:creationId xmlns:a16="http://schemas.microsoft.com/office/drawing/2014/main" id="{880D587E-4F78-4093-8BA6-E7079015243A}"/>
              </a:ext>
            </a:extLst>
          </p:cNvPr>
          <p:cNvSpPr/>
          <p:nvPr/>
        </p:nvSpPr>
        <p:spPr>
          <a:xfrm>
            <a:off x="0" y="6519446"/>
            <a:ext cx="12192000" cy="33855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6B729BE-7251-4D78-A205-F422067B2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51" y="1868047"/>
            <a:ext cx="3607965" cy="270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73CFF12-7E26-4308-A003-99284E671324}"/>
              </a:ext>
            </a:extLst>
          </p:cNvPr>
          <p:cNvSpPr txBox="1"/>
          <p:nvPr/>
        </p:nvSpPr>
        <p:spPr>
          <a:xfrm>
            <a:off x="288996" y="5378183"/>
            <a:ext cx="1161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Les lycéennes du Bac Pro SAPAT (Services Aux Personnes et Aux Territoires) … </a:t>
            </a:r>
          </a:p>
        </p:txBody>
      </p:sp>
    </p:spTree>
    <p:extLst>
      <p:ext uri="{BB962C8B-B14F-4D97-AF65-F5344CB8AC3E}">
        <p14:creationId xmlns:p14="http://schemas.microsoft.com/office/powerpoint/2010/main" val="2089466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0516FCD-EC17-401F-A9CC-793CEEAF5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72" y="1434510"/>
            <a:ext cx="3376908" cy="465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rganigramme : Procédé 14">
            <a:extLst>
              <a:ext uri="{FF2B5EF4-FFF2-40B4-BE49-F238E27FC236}">
                <a16:creationId xmlns:a16="http://schemas.microsoft.com/office/drawing/2014/main" id="{DA6FC7CD-E582-464D-898B-773DEF840767}"/>
              </a:ext>
            </a:extLst>
          </p:cNvPr>
          <p:cNvSpPr/>
          <p:nvPr/>
        </p:nvSpPr>
        <p:spPr>
          <a:xfrm>
            <a:off x="220618" y="2964967"/>
            <a:ext cx="3798328" cy="92333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E1227F-A40C-4A5F-9631-5517071D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05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radley Hand ITC" panose="03070402050302030203" pitchFamily="66" charset="0"/>
              </a:rPr>
              <a:t>Le Bac Pro SAPAT</a:t>
            </a:r>
          </a:p>
        </p:txBody>
      </p:sp>
      <p:sp>
        <p:nvSpPr>
          <p:cNvPr id="4" name="Organigramme : Procédé 3">
            <a:extLst>
              <a:ext uri="{FF2B5EF4-FFF2-40B4-BE49-F238E27FC236}">
                <a16:creationId xmlns:a16="http://schemas.microsoft.com/office/drawing/2014/main" id="{880D587E-4F78-4093-8BA6-E7079015243A}"/>
              </a:ext>
            </a:extLst>
          </p:cNvPr>
          <p:cNvSpPr/>
          <p:nvPr/>
        </p:nvSpPr>
        <p:spPr>
          <a:xfrm>
            <a:off x="0" y="6519446"/>
            <a:ext cx="12192000" cy="33855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73CFF12-7E26-4308-A003-99284E671324}"/>
              </a:ext>
            </a:extLst>
          </p:cNvPr>
          <p:cNvSpPr txBox="1"/>
          <p:nvPr/>
        </p:nvSpPr>
        <p:spPr>
          <a:xfrm>
            <a:off x="220619" y="2964967"/>
            <a:ext cx="3798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La visite de notre exploitation agricole, pour des maternelles, organisée par des élèves du Bac Pro SAPAT.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BADB9D8-5C5F-4DE4-BF24-81A03E95A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8304" y="2016724"/>
            <a:ext cx="4657709" cy="3493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59485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306</Words>
  <Application>Microsoft Office PowerPoint</Application>
  <PresentationFormat>Grand écran</PresentationFormat>
  <Paragraphs>39</Paragraphs>
  <Slides>10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Amiri</vt:lpstr>
      <vt:lpstr>Arial</vt:lpstr>
      <vt:lpstr>Bradley Hand ITC</vt:lpstr>
      <vt:lpstr>Calibri</vt:lpstr>
      <vt:lpstr>Calibri Light</vt:lpstr>
      <vt:lpstr>Thème Office</vt:lpstr>
      <vt:lpstr>Présentation PowerPoint</vt:lpstr>
      <vt:lpstr>Le Bac Pro CGEA option : Polycultures Elevages</vt:lpstr>
      <vt:lpstr>Le Bac Pro CGEA option : Polycultures Elevages</vt:lpstr>
      <vt:lpstr>Les Bac Pro CGEA au Salon de l’Agriculture</vt:lpstr>
      <vt:lpstr>Le Bac Pro Agroéquipement</vt:lpstr>
      <vt:lpstr>Le Bac Pro Agroéquipement</vt:lpstr>
      <vt:lpstr>Le Bac Pro Agroéquipement</vt:lpstr>
      <vt:lpstr>Le Bac Pro SAPAT</vt:lpstr>
      <vt:lpstr>Le Bac Pro SAPAT</vt:lpstr>
      <vt:lpstr>Le BTS ACSE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formations du lycée agricole Giel Don Bosco</dc:title>
  <dc:creator>Santhia COHIN</dc:creator>
  <cp:lastModifiedBy>Santhia COHIN</cp:lastModifiedBy>
  <cp:revision>34</cp:revision>
  <dcterms:created xsi:type="dcterms:W3CDTF">2020-12-22T08:48:05Z</dcterms:created>
  <dcterms:modified xsi:type="dcterms:W3CDTF">2021-01-06T12:48:05Z</dcterms:modified>
</cp:coreProperties>
</file>